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61" r:id="rId3"/>
    <p:sldId id="258" r:id="rId4"/>
    <p:sldId id="259" r:id="rId5"/>
    <p:sldId id="260" r:id="rId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86" autoAdjust="0"/>
  </p:normalViewPr>
  <p:slideViewPr>
    <p:cSldViewPr snapToGrid="0">
      <p:cViewPr varScale="1">
        <p:scale>
          <a:sx n="60" d="100"/>
          <a:sy n="60" d="100"/>
        </p:scale>
        <p:origin x="143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63958-31F7-4632-A897-104E68E1F101}" type="datetimeFigureOut">
              <a:rPr lang="en-GB" smtClean="0"/>
              <a:t>06/12/2022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C88C9-601D-4C93-B209-251329DE6BE9}" type="slidenum">
              <a:rPr lang="en-GB" smtClean="0"/>
              <a:t>‹#›</a:t>
            </a:fld>
            <a:endParaRPr lang="en-GB"/>
          </a:p>
        </p:txBody>
      </p:sp>
    </p:spTree>
    <p:extLst>
      <p:ext uri="{BB962C8B-B14F-4D97-AF65-F5344CB8AC3E}">
        <p14:creationId xmlns:p14="http://schemas.microsoft.com/office/powerpoint/2010/main" val="251572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E5CC88C9-601D-4C93-B209-251329DE6BE9}" type="slidenum">
              <a:rPr lang="en-GB" smtClean="0"/>
              <a:t>1</a:t>
            </a:fld>
            <a:endParaRPr lang="en-GB"/>
          </a:p>
        </p:txBody>
      </p:sp>
    </p:spTree>
    <p:extLst>
      <p:ext uri="{BB962C8B-B14F-4D97-AF65-F5344CB8AC3E}">
        <p14:creationId xmlns:p14="http://schemas.microsoft.com/office/powerpoint/2010/main" val="2984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Current EYFS – Jo. </a:t>
            </a:r>
          </a:p>
          <a:p>
            <a:endParaRPr lang="en-GB" b="1" baseline="0" dirty="0" smtClean="0"/>
          </a:p>
          <a:p>
            <a:endParaRPr lang="en-GB" b="1" baseline="0" dirty="0" smtClean="0"/>
          </a:p>
        </p:txBody>
      </p:sp>
      <p:sp>
        <p:nvSpPr>
          <p:cNvPr id="4" name="Slide Number Placeholder 3"/>
          <p:cNvSpPr>
            <a:spLocks noGrp="1"/>
          </p:cNvSpPr>
          <p:nvPr>
            <p:ph type="sldNum" sz="quarter" idx="10"/>
          </p:nvPr>
        </p:nvSpPr>
        <p:spPr/>
        <p:txBody>
          <a:bodyPr/>
          <a:lstStyle/>
          <a:p>
            <a:fld id="{E5CC88C9-601D-4C93-B209-251329DE6BE9}" type="slidenum">
              <a:rPr lang="en-GB" smtClean="0"/>
              <a:t>3</a:t>
            </a:fld>
            <a:endParaRPr lang="en-GB"/>
          </a:p>
        </p:txBody>
      </p:sp>
    </p:spTree>
    <p:extLst>
      <p:ext uri="{BB962C8B-B14F-4D97-AF65-F5344CB8AC3E}">
        <p14:creationId xmlns:p14="http://schemas.microsoft.com/office/powerpoint/2010/main" val="295521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E5CC88C9-601D-4C93-B209-251329DE6BE9}" type="slidenum">
              <a:rPr lang="en-GB" smtClean="0"/>
              <a:t>4</a:t>
            </a:fld>
            <a:endParaRPr lang="en-GB"/>
          </a:p>
        </p:txBody>
      </p:sp>
    </p:spTree>
    <p:extLst>
      <p:ext uri="{BB962C8B-B14F-4D97-AF65-F5344CB8AC3E}">
        <p14:creationId xmlns:p14="http://schemas.microsoft.com/office/powerpoint/2010/main" val="226570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Y</a:t>
            </a:r>
            <a:r>
              <a:rPr lang="en-GB" b="1" baseline="0" dirty="0" smtClean="0"/>
              <a:t>4</a:t>
            </a:r>
            <a:endParaRPr lang="en-GB" b="1" dirty="0"/>
          </a:p>
        </p:txBody>
      </p:sp>
      <p:sp>
        <p:nvSpPr>
          <p:cNvPr id="4" name="Slide Number Placeholder 3"/>
          <p:cNvSpPr>
            <a:spLocks noGrp="1"/>
          </p:cNvSpPr>
          <p:nvPr>
            <p:ph type="sldNum" sz="quarter" idx="10"/>
          </p:nvPr>
        </p:nvSpPr>
        <p:spPr/>
        <p:txBody>
          <a:bodyPr/>
          <a:lstStyle/>
          <a:p>
            <a:fld id="{E5CC88C9-601D-4C93-B209-251329DE6BE9}" type="slidenum">
              <a:rPr lang="en-GB" smtClean="0"/>
              <a:t>5</a:t>
            </a:fld>
            <a:endParaRPr lang="en-GB"/>
          </a:p>
        </p:txBody>
      </p:sp>
    </p:spTree>
    <p:extLst>
      <p:ext uri="{BB962C8B-B14F-4D97-AF65-F5344CB8AC3E}">
        <p14:creationId xmlns:p14="http://schemas.microsoft.com/office/powerpoint/2010/main" val="246593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6342F2-5469-462C-B79F-DF7C61018081}"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237754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342F2-5469-462C-B79F-DF7C61018081}"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350773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342F2-5469-462C-B79F-DF7C61018081}"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22246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342F2-5469-462C-B79F-DF7C61018081}"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30659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6342F2-5469-462C-B79F-DF7C61018081}"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341892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6342F2-5469-462C-B79F-DF7C61018081}"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148200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6342F2-5469-462C-B79F-DF7C61018081}"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206679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6342F2-5469-462C-B79F-DF7C61018081}" type="datetimeFigureOut">
              <a:rPr lang="en-GB" smtClean="0"/>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154684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342F2-5469-462C-B79F-DF7C61018081}" type="datetimeFigureOut">
              <a:rPr lang="en-GB" smtClean="0"/>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88907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E6342F2-5469-462C-B79F-DF7C61018081}"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2121262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FE6342F2-5469-462C-B79F-DF7C61018081}"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3D44FA-526F-4A47-B6E3-322EBC046D8D}" type="slidenum">
              <a:rPr lang="en-GB" smtClean="0"/>
              <a:t>‹#›</a:t>
            </a:fld>
            <a:endParaRPr lang="en-GB"/>
          </a:p>
        </p:txBody>
      </p:sp>
    </p:spTree>
    <p:extLst>
      <p:ext uri="{BB962C8B-B14F-4D97-AF65-F5344CB8AC3E}">
        <p14:creationId xmlns:p14="http://schemas.microsoft.com/office/powerpoint/2010/main" val="68133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E6342F2-5469-462C-B79F-DF7C61018081}" type="datetimeFigureOut">
              <a:rPr lang="en-GB" smtClean="0"/>
              <a:t>06/12/2022</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A3D44FA-526F-4A47-B6E3-322EBC046D8D}" type="slidenum">
              <a:rPr lang="en-GB" smtClean="0"/>
              <a:t>‹#›</a:t>
            </a:fld>
            <a:endParaRPr lang="en-GB"/>
          </a:p>
        </p:txBody>
      </p:sp>
    </p:spTree>
    <p:extLst>
      <p:ext uri="{BB962C8B-B14F-4D97-AF65-F5344CB8AC3E}">
        <p14:creationId xmlns:p14="http://schemas.microsoft.com/office/powerpoint/2010/main" val="280135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y Drive\CRD\New Logo\New Blue Apple Logo\Logos\JPG\CMYK\Charborough Road Primary School - Linear Logo - Full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27" y="198183"/>
            <a:ext cx="6705601" cy="1638423"/>
          </a:xfrm>
          <a:prstGeom prst="rect">
            <a:avLst/>
          </a:prstGeom>
          <a:noFill/>
          <a:ln>
            <a:noFill/>
          </a:ln>
        </p:spPr>
      </p:pic>
      <p:sp>
        <p:nvSpPr>
          <p:cNvPr id="3" name="TextBox 2">
            <a:extLst>
              <a:ext uri="{FF2B5EF4-FFF2-40B4-BE49-F238E27FC236}">
                <a16:creationId xmlns:a16="http://schemas.microsoft.com/office/drawing/2014/main" id="{3D4AAF0D-B492-4122-9A53-A0820A99013E}"/>
              </a:ext>
            </a:extLst>
          </p:cNvPr>
          <p:cNvSpPr txBox="1"/>
          <p:nvPr/>
        </p:nvSpPr>
        <p:spPr>
          <a:xfrm>
            <a:off x="7729728" y="371063"/>
            <a:ext cx="4771167" cy="1046440"/>
          </a:xfrm>
          <a:prstGeom prst="rect">
            <a:avLst/>
          </a:prstGeom>
          <a:solidFill>
            <a:schemeClr val="tx1">
              <a:lumMod val="65000"/>
              <a:lumOff val="35000"/>
            </a:schemeClr>
          </a:solidFill>
          <a:ln>
            <a:solidFill>
              <a:schemeClr val="bg2">
                <a:lumMod val="75000"/>
              </a:schemeClr>
            </a:solidFill>
          </a:ln>
        </p:spPr>
        <p:txBody>
          <a:bodyPr wrap="square" rtlCol="0">
            <a:spAutoFit/>
          </a:bodyPr>
          <a:lstStyle/>
          <a:p>
            <a:pPr algn="ctr"/>
            <a:endParaRPr lang="en-GB" sz="2400" dirty="0" smtClean="0">
              <a:solidFill>
                <a:schemeClr val="bg1"/>
              </a:solidFill>
            </a:endParaRPr>
          </a:p>
          <a:p>
            <a:pPr algn="ctr"/>
            <a:r>
              <a:rPr lang="en-GB" sz="2000" b="1" dirty="0" smtClean="0">
                <a:solidFill>
                  <a:schemeClr val="bg1"/>
                </a:solidFill>
              </a:rPr>
              <a:t>Number Talk at </a:t>
            </a:r>
            <a:r>
              <a:rPr lang="en-GB" sz="2000" b="1" dirty="0" err="1" smtClean="0">
                <a:solidFill>
                  <a:schemeClr val="bg1"/>
                </a:solidFill>
              </a:rPr>
              <a:t>Charborough</a:t>
            </a:r>
            <a:r>
              <a:rPr lang="en-GB" sz="2000" b="1" dirty="0" smtClean="0">
                <a:solidFill>
                  <a:schemeClr val="bg1"/>
                </a:solidFill>
              </a:rPr>
              <a:t> Road Primary </a:t>
            </a:r>
            <a:endParaRPr lang="en-GB" sz="2000" b="1" dirty="0">
              <a:solidFill>
                <a:schemeClr val="bg1"/>
              </a:solidFill>
            </a:endParaRPr>
          </a:p>
          <a:p>
            <a:endParaRPr lang="en-GB" dirty="0"/>
          </a:p>
        </p:txBody>
      </p:sp>
      <p:sp>
        <p:nvSpPr>
          <p:cNvPr id="9" name="TextBox 8">
            <a:extLst>
              <a:ext uri="{FF2B5EF4-FFF2-40B4-BE49-F238E27FC236}">
                <a16:creationId xmlns:a16="http://schemas.microsoft.com/office/drawing/2014/main" id="{6B4BBA2E-057E-4A8D-ACD9-6E099AA6E5B8}"/>
              </a:ext>
            </a:extLst>
          </p:cNvPr>
          <p:cNvSpPr txBox="1"/>
          <p:nvPr/>
        </p:nvSpPr>
        <p:spPr>
          <a:xfrm>
            <a:off x="1295400" y="3046422"/>
            <a:ext cx="10160000" cy="4493538"/>
          </a:xfrm>
          <a:prstGeom prst="rect">
            <a:avLst/>
          </a:prstGeom>
          <a:noFill/>
        </p:spPr>
        <p:txBody>
          <a:bodyPr wrap="square" rtlCol="0">
            <a:spAutoFit/>
          </a:bodyPr>
          <a:lstStyle/>
          <a:p>
            <a:pPr algn="just"/>
            <a:r>
              <a:rPr lang="en-GB" sz="2200" b="1" i="1" dirty="0"/>
              <a:t>Intent: Through the use of Number </a:t>
            </a:r>
            <a:r>
              <a:rPr lang="en-GB" sz="2200" b="1" i="1" dirty="0" smtClean="0"/>
              <a:t>Talk, we </a:t>
            </a:r>
            <a:r>
              <a:rPr lang="en-GB" sz="2200" b="1" i="1" dirty="0"/>
              <a:t>aim to develop pupils’ fluency of number, so that they can use appropriate mathematical vocabulary, apply this knowledge  to other aspects of maths and explain their reasoning</a:t>
            </a:r>
            <a:r>
              <a:rPr lang="en-GB" sz="2200" b="1" i="1" dirty="0" smtClean="0"/>
              <a:t>.</a:t>
            </a:r>
          </a:p>
          <a:p>
            <a:pPr algn="just"/>
            <a:endParaRPr lang="en-GB" sz="2200" b="1" i="1" dirty="0"/>
          </a:p>
          <a:p>
            <a:pPr algn="just"/>
            <a:r>
              <a:rPr lang="en-GB" sz="2200" dirty="0" smtClean="0"/>
              <a:t>‘</a:t>
            </a:r>
            <a:r>
              <a:rPr lang="en-GB" sz="2200" dirty="0"/>
              <a:t>Number Talk’ is a teaching strategy that focuses on developing pupils’ fluency, deepening their understanding of numbers, the connections between them and other concepts.  It works on supporting pupils to become efficient, accurate, and work flexibly at the same time developing pupil’s mathematical vocabulary and reasoning skills. Number Talk is about pupils talking strategies rather than always recording maths or using one specific strategy. It’s not about as rapid response but about allowing pupils’ time to calculate an answer, explain their strategies, challenging each other, building on what they know and refining methods. </a:t>
            </a:r>
          </a:p>
          <a:p>
            <a:endParaRPr lang="en-GB" sz="2200" dirty="0" smtClean="0"/>
          </a:p>
        </p:txBody>
      </p:sp>
      <p:pic>
        <p:nvPicPr>
          <p:cNvPr id="7" name="Picture 6"/>
          <p:cNvPicPr>
            <a:picLocks noChangeAspect="1"/>
          </p:cNvPicPr>
          <p:nvPr/>
        </p:nvPicPr>
        <p:blipFill>
          <a:blip r:embed="rId4"/>
          <a:stretch>
            <a:fillRect/>
          </a:stretch>
        </p:blipFill>
        <p:spPr>
          <a:xfrm>
            <a:off x="10986499" y="7950200"/>
            <a:ext cx="1514396" cy="1489050"/>
          </a:xfrm>
          <a:prstGeom prst="rect">
            <a:avLst/>
          </a:prstGeom>
        </p:spPr>
      </p:pic>
    </p:spTree>
    <p:extLst>
      <p:ext uri="{BB962C8B-B14F-4D97-AF65-F5344CB8AC3E}">
        <p14:creationId xmlns:p14="http://schemas.microsoft.com/office/powerpoint/2010/main" val="84010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2691537"/>
            <a:ext cx="11137900" cy="6186309"/>
          </a:xfrm>
          <a:prstGeom prst="rect">
            <a:avLst/>
          </a:prstGeom>
        </p:spPr>
        <p:txBody>
          <a:bodyPr wrap="square">
            <a:spAutoFit/>
          </a:bodyPr>
          <a:lstStyle/>
          <a:p>
            <a:r>
              <a:rPr lang="en-GB" sz="2200" dirty="0"/>
              <a:t>The session is separate from the daily maths session but the question stems and hand signals are used throughout all maths lessons and stem sentences are key. The session is about 5-15 minutes daily and starts with a problem written on the board. </a:t>
            </a:r>
            <a:r>
              <a:rPr lang="en-GB" sz="2200" dirty="0" smtClean="0"/>
              <a:t>The children show what they are thinking using the following signs: </a:t>
            </a:r>
          </a:p>
          <a:p>
            <a:endParaRPr lang="en-GB" sz="2200" dirty="0" smtClean="0"/>
          </a:p>
          <a:p>
            <a:endParaRPr lang="en-GB" sz="2200" dirty="0"/>
          </a:p>
          <a:p>
            <a:endParaRPr lang="en-GB" sz="2200" dirty="0" smtClean="0"/>
          </a:p>
          <a:p>
            <a:endParaRPr lang="en-GB" sz="2200" dirty="0"/>
          </a:p>
          <a:p>
            <a:endParaRPr lang="en-GB" sz="2200" dirty="0" smtClean="0"/>
          </a:p>
          <a:p>
            <a:endParaRPr lang="en-GB" sz="2200" dirty="0"/>
          </a:p>
          <a:p>
            <a:endParaRPr lang="en-GB" sz="2200" dirty="0" smtClean="0"/>
          </a:p>
          <a:p>
            <a:endParaRPr lang="en-GB" sz="2200" dirty="0"/>
          </a:p>
          <a:p>
            <a:endParaRPr lang="en-GB" sz="2200" dirty="0"/>
          </a:p>
          <a:p>
            <a:endParaRPr lang="en-GB" sz="2200" dirty="0" smtClean="0"/>
          </a:p>
          <a:p>
            <a:endParaRPr lang="en-GB" sz="2200" dirty="0"/>
          </a:p>
          <a:p>
            <a:endParaRPr lang="en-GB" sz="2200" dirty="0" smtClean="0"/>
          </a:p>
          <a:p>
            <a:endParaRPr lang="en-GB" sz="2200" dirty="0"/>
          </a:p>
          <a:p>
            <a:r>
              <a:rPr lang="en-GB" sz="2200" dirty="0" smtClean="0"/>
              <a:t>Here </a:t>
            </a:r>
            <a:r>
              <a:rPr lang="en-GB" sz="2200" dirty="0"/>
              <a:t>are examples of number talk in action across the school...</a:t>
            </a:r>
            <a:endParaRPr lang="en-GB" sz="2200" dirty="0">
              <a:solidFill>
                <a:schemeClr val="tx1">
                  <a:lumMod val="65000"/>
                  <a:lumOff val="35000"/>
                </a:schemeClr>
              </a:solidFill>
            </a:endParaRPr>
          </a:p>
        </p:txBody>
      </p:sp>
      <p:pic>
        <p:nvPicPr>
          <p:cNvPr id="2" name="Picture 1"/>
          <p:cNvPicPr/>
          <p:nvPr/>
        </p:nvPicPr>
        <p:blipFill rotWithShape="1">
          <a:blip r:embed="rId2"/>
          <a:srcRect t="2725" r="3759"/>
          <a:stretch/>
        </p:blipFill>
        <p:spPr bwMode="auto">
          <a:xfrm>
            <a:off x="3767327" y="4890363"/>
            <a:ext cx="5509895" cy="2536825"/>
          </a:xfrm>
          <a:prstGeom prst="rect">
            <a:avLst/>
          </a:prstGeom>
          <a:ln>
            <a:noFill/>
          </a:ln>
          <a:extLst>
            <a:ext uri="{53640926-AAD7-44D8-BBD7-CCE9431645EC}">
              <a14:shadowObscured xmlns:a14="http://schemas.microsoft.com/office/drawing/2010/main"/>
            </a:ext>
          </a:extLst>
        </p:spPr>
      </p:pic>
      <p:pic>
        <p:nvPicPr>
          <p:cNvPr id="4" name="Picture 3" descr="G:\My Drive\CRD\New Logo\New Blue Apple Logo\Logos\JPG\CMYK\Charborough Road Primary School - Linear Logo - Full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27" y="198183"/>
            <a:ext cx="6705601" cy="1638423"/>
          </a:xfrm>
          <a:prstGeom prst="rect">
            <a:avLst/>
          </a:prstGeom>
          <a:noFill/>
          <a:ln>
            <a:noFill/>
          </a:ln>
        </p:spPr>
      </p:pic>
      <p:pic>
        <p:nvPicPr>
          <p:cNvPr id="5" name="Picture 4"/>
          <p:cNvPicPr>
            <a:picLocks noChangeAspect="1"/>
          </p:cNvPicPr>
          <p:nvPr/>
        </p:nvPicPr>
        <p:blipFill>
          <a:blip r:embed="rId4"/>
          <a:stretch>
            <a:fillRect/>
          </a:stretch>
        </p:blipFill>
        <p:spPr>
          <a:xfrm>
            <a:off x="10986499" y="7950200"/>
            <a:ext cx="1514396" cy="1489050"/>
          </a:xfrm>
          <a:prstGeom prst="rect">
            <a:avLst/>
          </a:prstGeom>
        </p:spPr>
      </p:pic>
    </p:spTree>
    <p:extLst>
      <p:ext uri="{BB962C8B-B14F-4D97-AF65-F5344CB8AC3E}">
        <p14:creationId xmlns:p14="http://schemas.microsoft.com/office/powerpoint/2010/main" val="77989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y Drive\CRD\New Logo\New Blue Apple Logo\Logos\JPG\CMYK\Charborough Road Primary School - Linear Logo - Full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27" y="198183"/>
            <a:ext cx="6705601" cy="1638423"/>
          </a:xfrm>
          <a:prstGeom prst="rect">
            <a:avLst/>
          </a:prstGeom>
          <a:noFill/>
          <a:ln>
            <a:noFill/>
          </a:ln>
        </p:spPr>
      </p:pic>
      <p:sp>
        <p:nvSpPr>
          <p:cNvPr id="3" name="TextBox 2">
            <a:extLst>
              <a:ext uri="{FF2B5EF4-FFF2-40B4-BE49-F238E27FC236}">
                <a16:creationId xmlns:a16="http://schemas.microsoft.com/office/drawing/2014/main" id="{3D4AAF0D-B492-4122-9A53-A0820A99013E}"/>
              </a:ext>
            </a:extLst>
          </p:cNvPr>
          <p:cNvSpPr txBox="1"/>
          <p:nvPr/>
        </p:nvSpPr>
        <p:spPr>
          <a:xfrm>
            <a:off x="7729728" y="371063"/>
            <a:ext cx="4771167" cy="1046440"/>
          </a:xfrm>
          <a:prstGeom prst="rect">
            <a:avLst/>
          </a:prstGeom>
          <a:solidFill>
            <a:schemeClr val="tx1">
              <a:lumMod val="65000"/>
              <a:lumOff val="35000"/>
            </a:schemeClr>
          </a:solidFill>
          <a:ln>
            <a:solidFill>
              <a:schemeClr val="bg2">
                <a:lumMod val="75000"/>
              </a:schemeClr>
            </a:solidFill>
          </a:ln>
        </p:spPr>
        <p:txBody>
          <a:bodyPr wrap="square" rtlCol="0">
            <a:spAutoFit/>
          </a:bodyPr>
          <a:lstStyle/>
          <a:p>
            <a:pPr algn="ctr"/>
            <a:endParaRPr lang="en-GB" sz="2400" dirty="0" smtClean="0">
              <a:solidFill>
                <a:schemeClr val="bg1"/>
              </a:solidFill>
            </a:endParaRPr>
          </a:p>
          <a:p>
            <a:pPr algn="ctr"/>
            <a:r>
              <a:rPr lang="en-GB" sz="2000" b="1" dirty="0" smtClean="0">
                <a:solidFill>
                  <a:schemeClr val="bg1"/>
                </a:solidFill>
              </a:rPr>
              <a:t>Number Talk in EYFS and KS1</a:t>
            </a:r>
            <a:endParaRPr lang="en-GB" sz="2000" b="1" dirty="0">
              <a:solidFill>
                <a:schemeClr val="bg1"/>
              </a:solidFill>
            </a:endParaRPr>
          </a:p>
          <a:p>
            <a:endParaRPr lang="en-GB" dirty="0"/>
          </a:p>
        </p:txBody>
      </p:sp>
      <p:pic>
        <p:nvPicPr>
          <p:cNvPr id="4" name="Picture 3"/>
          <p:cNvPicPr>
            <a:picLocks noChangeAspect="1"/>
          </p:cNvPicPr>
          <p:nvPr/>
        </p:nvPicPr>
        <p:blipFill rotWithShape="1">
          <a:blip r:embed="rId4"/>
          <a:srcRect l="2410"/>
          <a:stretch/>
        </p:blipFill>
        <p:spPr>
          <a:xfrm>
            <a:off x="10972800" y="7837469"/>
            <a:ext cx="1624012" cy="1612918"/>
          </a:xfrm>
          <a:prstGeom prst="rect">
            <a:avLst/>
          </a:prstGeom>
        </p:spPr>
      </p:pic>
      <p:pic>
        <p:nvPicPr>
          <p:cNvPr id="5" name="Picture 4"/>
          <p:cNvPicPr>
            <a:picLocks noChangeAspect="1"/>
          </p:cNvPicPr>
          <p:nvPr/>
        </p:nvPicPr>
        <p:blipFill>
          <a:blip r:embed="rId5"/>
          <a:stretch>
            <a:fillRect/>
          </a:stretch>
        </p:blipFill>
        <p:spPr>
          <a:xfrm>
            <a:off x="414527" y="6909755"/>
            <a:ext cx="9398000" cy="2103505"/>
          </a:xfrm>
          <a:prstGeom prst="rect">
            <a:avLst/>
          </a:prstGeom>
        </p:spPr>
      </p:pic>
      <p:sp>
        <p:nvSpPr>
          <p:cNvPr id="6" name="TextBox 5"/>
          <p:cNvSpPr txBox="1"/>
          <p:nvPr/>
        </p:nvSpPr>
        <p:spPr>
          <a:xfrm>
            <a:off x="2530480" y="8828594"/>
            <a:ext cx="5790624" cy="369332"/>
          </a:xfrm>
          <a:prstGeom prst="rect">
            <a:avLst/>
          </a:prstGeom>
          <a:noFill/>
        </p:spPr>
        <p:txBody>
          <a:bodyPr wrap="none" rtlCol="0">
            <a:spAutoFit/>
          </a:bodyPr>
          <a:lstStyle/>
          <a:p>
            <a:r>
              <a:rPr lang="en-GB" b="1" i="1" dirty="0" smtClean="0"/>
              <a:t>What number have I made? How can I make this number? </a:t>
            </a:r>
            <a:endParaRPr lang="en-GB" b="1" i="1" dirty="0"/>
          </a:p>
        </p:txBody>
      </p:sp>
      <p:sp>
        <p:nvSpPr>
          <p:cNvPr id="7" name="Rectangle 6"/>
          <p:cNvSpPr/>
          <p:nvPr/>
        </p:nvSpPr>
        <p:spPr>
          <a:xfrm>
            <a:off x="1019677" y="5803329"/>
            <a:ext cx="3320333" cy="646331"/>
          </a:xfrm>
          <a:prstGeom prst="rect">
            <a:avLst/>
          </a:prstGeom>
        </p:spPr>
        <p:txBody>
          <a:bodyPr wrap="none">
            <a:spAutoFit/>
          </a:bodyPr>
          <a:lstStyle/>
          <a:p>
            <a:r>
              <a:rPr lang="en-GB" b="1" i="1" dirty="0" smtClean="0"/>
              <a:t>How many ways dots are there? </a:t>
            </a:r>
          </a:p>
          <a:p>
            <a:r>
              <a:rPr lang="en-GB" b="1" i="1" dirty="0" smtClean="0"/>
              <a:t>How did you count the dots?   </a:t>
            </a:r>
            <a:endParaRPr lang="en-GB" b="1" i="1" dirty="0"/>
          </a:p>
        </p:txBody>
      </p:sp>
      <p:pic>
        <p:nvPicPr>
          <p:cNvPr id="9" name="Picture 2"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527" y="1696502"/>
            <a:ext cx="3689110" cy="49393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5815" y="2110562"/>
            <a:ext cx="3183129" cy="4261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527" y="2314830"/>
            <a:ext cx="4448175" cy="333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42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y Drive\CRD\New Logo\New Blue Apple Logo\Logos\JPG\CMYK\Charborough Road Primary School - Linear Logo - Full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27" y="198183"/>
            <a:ext cx="6705601" cy="1638423"/>
          </a:xfrm>
          <a:prstGeom prst="rect">
            <a:avLst/>
          </a:prstGeom>
          <a:noFill/>
          <a:ln>
            <a:noFill/>
          </a:ln>
        </p:spPr>
      </p:pic>
      <p:sp>
        <p:nvSpPr>
          <p:cNvPr id="3" name="TextBox 2">
            <a:extLst>
              <a:ext uri="{FF2B5EF4-FFF2-40B4-BE49-F238E27FC236}">
                <a16:creationId xmlns:a16="http://schemas.microsoft.com/office/drawing/2014/main" id="{3D4AAF0D-B492-4122-9A53-A0820A99013E}"/>
              </a:ext>
            </a:extLst>
          </p:cNvPr>
          <p:cNvSpPr txBox="1"/>
          <p:nvPr/>
        </p:nvSpPr>
        <p:spPr>
          <a:xfrm>
            <a:off x="7729728" y="371063"/>
            <a:ext cx="4771167" cy="1046440"/>
          </a:xfrm>
          <a:prstGeom prst="rect">
            <a:avLst/>
          </a:prstGeom>
          <a:solidFill>
            <a:schemeClr val="tx1">
              <a:lumMod val="65000"/>
              <a:lumOff val="35000"/>
            </a:schemeClr>
          </a:solidFill>
          <a:ln>
            <a:solidFill>
              <a:schemeClr val="bg2">
                <a:lumMod val="75000"/>
              </a:schemeClr>
            </a:solidFill>
          </a:ln>
        </p:spPr>
        <p:txBody>
          <a:bodyPr wrap="square" rtlCol="0">
            <a:spAutoFit/>
          </a:bodyPr>
          <a:lstStyle/>
          <a:p>
            <a:pPr algn="ctr"/>
            <a:endParaRPr lang="en-GB" sz="2400" dirty="0" smtClean="0">
              <a:solidFill>
                <a:schemeClr val="bg1"/>
              </a:solidFill>
            </a:endParaRPr>
          </a:p>
          <a:p>
            <a:pPr algn="ctr"/>
            <a:r>
              <a:rPr lang="en-GB" sz="2000" b="1" dirty="0" smtClean="0">
                <a:solidFill>
                  <a:schemeClr val="bg1"/>
                </a:solidFill>
              </a:rPr>
              <a:t>Number Talk in Resource Base</a:t>
            </a:r>
            <a:endParaRPr lang="en-GB" sz="2000" b="1" dirty="0">
              <a:solidFill>
                <a:schemeClr val="bg1"/>
              </a:solidFill>
            </a:endParaRPr>
          </a:p>
          <a:p>
            <a:endParaRPr lang="en-GB" dirty="0"/>
          </a:p>
        </p:txBody>
      </p:sp>
      <p:pic>
        <p:nvPicPr>
          <p:cNvPr id="5" name="Picture 4"/>
          <p:cNvPicPr>
            <a:picLocks noChangeAspect="1"/>
          </p:cNvPicPr>
          <p:nvPr/>
        </p:nvPicPr>
        <p:blipFill>
          <a:blip r:embed="rId4"/>
          <a:stretch>
            <a:fillRect/>
          </a:stretch>
        </p:blipFill>
        <p:spPr>
          <a:xfrm>
            <a:off x="10986499" y="7950200"/>
            <a:ext cx="1514396" cy="1489050"/>
          </a:xfrm>
          <a:prstGeom prst="rect">
            <a:avLst/>
          </a:prstGeom>
        </p:spPr>
      </p:pic>
      <p:pic>
        <p:nvPicPr>
          <p:cNvPr id="1026" name="Picture 2"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1" y="2523761"/>
            <a:ext cx="5115304" cy="6820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5407" y="1836606"/>
            <a:ext cx="5083089" cy="67774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90306" y="8848496"/>
            <a:ext cx="5387629" cy="369332"/>
          </a:xfrm>
          <a:prstGeom prst="rect">
            <a:avLst/>
          </a:prstGeom>
          <a:noFill/>
        </p:spPr>
        <p:txBody>
          <a:bodyPr wrap="none" rtlCol="0">
            <a:spAutoFit/>
          </a:bodyPr>
          <a:lstStyle/>
          <a:p>
            <a:r>
              <a:rPr lang="en-GB" b="1" i="1" dirty="0"/>
              <a:t>H</a:t>
            </a:r>
            <a:r>
              <a:rPr lang="en-GB" b="1" i="1" dirty="0" smtClean="0"/>
              <a:t>ow could you count the dots? Show me another way</a:t>
            </a:r>
            <a:r>
              <a:rPr lang="en-GB" b="1" dirty="0" smtClean="0"/>
              <a:t>.</a:t>
            </a:r>
            <a:endParaRPr lang="en-GB" b="1" dirty="0"/>
          </a:p>
        </p:txBody>
      </p:sp>
    </p:spTree>
    <p:extLst>
      <p:ext uri="{BB962C8B-B14F-4D97-AF65-F5344CB8AC3E}">
        <p14:creationId xmlns:p14="http://schemas.microsoft.com/office/powerpoint/2010/main" val="3570218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My Drive\CRD\New Logo\New Blue Apple Logo\Logos\JPG\CMYK\Charborough Road Primary School - Linear Logo - Full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27" y="198183"/>
            <a:ext cx="6705601" cy="1638423"/>
          </a:xfrm>
          <a:prstGeom prst="rect">
            <a:avLst/>
          </a:prstGeom>
          <a:noFill/>
          <a:ln>
            <a:noFill/>
          </a:ln>
        </p:spPr>
      </p:pic>
      <p:sp>
        <p:nvSpPr>
          <p:cNvPr id="3" name="TextBox 2">
            <a:extLst>
              <a:ext uri="{FF2B5EF4-FFF2-40B4-BE49-F238E27FC236}">
                <a16:creationId xmlns:a16="http://schemas.microsoft.com/office/drawing/2014/main" id="{3D4AAF0D-B492-4122-9A53-A0820A99013E}"/>
              </a:ext>
            </a:extLst>
          </p:cNvPr>
          <p:cNvSpPr txBox="1"/>
          <p:nvPr/>
        </p:nvSpPr>
        <p:spPr>
          <a:xfrm>
            <a:off x="7729728" y="371063"/>
            <a:ext cx="4771167" cy="1046440"/>
          </a:xfrm>
          <a:prstGeom prst="rect">
            <a:avLst/>
          </a:prstGeom>
          <a:solidFill>
            <a:schemeClr val="tx1">
              <a:lumMod val="65000"/>
              <a:lumOff val="35000"/>
            </a:schemeClr>
          </a:solidFill>
          <a:ln>
            <a:solidFill>
              <a:schemeClr val="bg2">
                <a:lumMod val="75000"/>
              </a:schemeClr>
            </a:solidFill>
          </a:ln>
        </p:spPr>
        <p:txBody>
          <a:bodyPr wrap="square" rtlCol="0">
            <a:spAutoFit/>
          </a:bodyPr>
          <a:lstStyle/>
          <a:p>
            <a:pPr algn="ctr"/>
            <a:endParaRPr lang="en-GB" sz="2400" dirty="0" smtClean="0">
              <a:solidFill>
                <a:schemeClr val="bg1"/>
              </a:solidFill>
            </a:endParaRPr>
          </a:p>
          <a:p>
            <a:pPr algn="ctr"/>
            <a:r>
              <a:rPr lang="en-GB" sz="2000" b="1" dirty="0" smtClean="0">
                <a:solidFill>
                  <a:schemeClr val="bg1"/>
                </a:solidFill>
              </a:rPr>
              <a:t>Number Talk in KS2</a:t>
            </a:r>
            <a:endParaRPr lang="en-GB" sz="2000" b="1" dirty="0">
              <a:solidFill>
                <a:schemeClr val="bg1"/>
              </a:solidFill>
            </a:endParaRPr>
          </a:p>
          <a:p>
            <a:endParaRPr lang="en-GB" dirty="0"/>
          </a:p>
        </p:txBody>
      </p:sp>
      <p:pic>
        <p:nvPicPr>
          <p:cNvPr id="5" name="Picture 4"/>
          <p:cNvPicPr>
            <a:picLocks noChangeAspect="1"/>
          </p:cNvPicPr>
          <p:nvPr/>
        </p:nvPicPr>
        <p:blipFill rotWithShape="1">
          <a:blip r:embed="rId4"/>
          <a:srcRect l="2410"/>
          <a:stretch/>
        </p:blipFill>
        <p:spPr>
          <a:xfrm>
            <a:off x="10972800" y="7837469"/>
            <a:ext cx="1624012" cy="16129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28" y="2095500"/>
            <a:ext cx="4758266" cy="3568700"/>
          </a:xfrm>
          <a:prstGeom prst="rect">
            <a:avLst/>
          </a:prstGeom>
        </p:spPr>
      </p:pic>
      <p:pic>
        <p:nvPicPr>
          <p:cNvPr id="1026" name="Picture 2"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9264" y="1836606"/>
            <a:ext cx="7594832" cy="4272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5416" y="6604006"/>
            <a:ext cx="10140148" cy="2585323"/>
          </a:xfrm>
          <a:prstGeom prst="rect">
            <a:avLst/>
          </a:prstGeom>
          <a:noFill/>
        </p:spPr>
        <p:txBody>
          <a:bodyPr wrap="none" rtlCol="0">
            <a:spAutoFit/>
          </a:bodyPr>
          <a:lstStyle/>
          <a:p>
            <a:r>
              <a:rPr lang="en-GB" b="1" i="1" dirty="0" smtClean="0"/>
              <a:t>How many ways can you solve the following calculations mentally? Which method is effective and why? </a:t>
            </a:r>
          </a:p>
          <a:p>
            <a:endParaRPr lang="en-GB" dirty="0"/>
          </a:p>
          <a:p>
            <a:endParaRPr lang="en-GB" dirty="0" smtClean="0"/>
          </a:p>
          <a:p>
            <a:r>
              <a:rPr lang="en-GB" dirty="0"/>
              <a:t>9 – 2.7 = </a:t>
            </a:r>
            <a:endParaRPr lang="en-GB" dirty="0" smtClean="0"/>
          </a:p>
          <a:p>
            <a:endParaRPr lang="en-GB" dirty="0"/>
          </a:p>
          <a:p>
            <a:r>
              <a:rPr lang="en-GB" dirty="0"/>
              <a:t>9.54m + 2.03m =</a:t>
            </a:r>
          </a:p>
          <a:p>
            <a:endParaRPr lang="en-GB" dirty="0"/>
          </a:p>
          <a:p>
            <a:r>
              <a:rPr lang="en-GB" dirty="0" smtClean="0"/>
              <a:t>3.63 + 2.13 = </a:t>
            </a:r>
          </a:p>
          <a:p>
            <a:endParaRPr lang="en-GB" dirty="0"/>
          </a:p>
        </p:txBody>
      </p:sp>
    </p:spTree>
    <p:extLst>
      <p:ext uri="{BB962C8B-B14F-4D97-AF65-F5344CB8AC3E}">
        <p14:creationId xmlns:p14="http://schemas.microsoft.com/office/powerpoint/2010/main" val="4223496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9440</TotalTime>
  <Words>318</Words>
  <Application>Microsoft Office PowerPoint</Application>
  <PresentationFormat>A3 Paper (297x420 mm)</PresentationFormat>
  <Paragraphs>44</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Chiles</dc:creator>
  <cp:lastModifiedBy>Fatima Burki</cp:lastModifiedBy>
  <cp:revision>196</cp:revision>
  <dcterms:created xsi:type="dcterms:W3CDTF">2019-10-28T11:51:05Z</dcterms:created>
  <dcterms:modified xsi:type="dcterms:W3CDTF">2022-12-06T20:50:50Z</dcterms:modified>
</cp:coreProperties>
</file>